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41" r:id="rId2"/>
    <p:sldId id="364" r:id="rId3"/>
    <p:sldId id="366" r:id="rId4"/>
    <p:sldId id="401" r:id="rId5"/>
    <p:sldId id="396" r:id="rId6"/>
    <p:sldId id="365" r:id="rId7"/>
    <p:sldId id="360" r:id="rId8"/>
    <p:sldId id="378" r:id="rId9"/>
    <p:sldId id="342" r:id="rId10"/>
    <p:sldId id="383" r:id="rId11"/>
    <p:sldId id="403" r:id="rId12"/>
    <p:sldId id="356" r:id="rId13"/>
    <p:sldId id="398" r:id="rId14"/>
    <p:sldId id="347" r:id="rId15"/>
    <p:sldId id="400" r:id="rId16"/>
    <p:sldId id="348" r:id="rId17"/>
    <p:sldId id="349" r:id="rId18"/>
    <p:sldId id="350" r:id="rId19"/>
    <p:sldId id="384" r:id="rId20"/>
    <p:sldId id="357" r:id="rId21"/>
    <p:sldId id="387" r:id="rId22"/>
    <p:sldId id="374" r:id="rId23"/>
    <p:sldId id="317" r:id="rId24"/>
  </p:sldIdLst>
  <p:sldSz cx="6858000" cy="51435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8E2AC50C-ADED-4BB0-B72F-8D3BE81EA4E9}">
          <p14:sldIdLst>
            <p14:sldId id="341"/>
            <p14:sldId id="364"/>
            <p14:sldId id="366"/>
            <p14:sldId id="401"/>
            <p14:sldId id="396"/>
            <p14:sldId id="365"/>
            <p14:sldId id="360"/>
            <p14:sldId id="378"/>
            <p14:sldId id="342"/>
            <p14:sldId id="383"/>
            <p14:sldId id="403"/>
            <p14:sldId id="356"/>
            <p14:sldId id="398"/>
            <p14:sldId id="347"/>
            <p14:sldId id="400"/>
            <p14:sldId id="348"/>
            <p14:sldId id="349"/>
            <p14:sldId id="350"/>
            <p14:sldId id="384"/>
            <p14:sldId id="357"/>
            <p14:sldId id="387"/>
            <p14:sldId id="374"/>
            <p14:sldId id="3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(ITVF)" initials="Li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96" autoAdjust="0"/>
    <p:restoredTop sz="95448" autoAdjust="0"/>
  </p:normalViewPr>
  <p:slideViewPr>
    <p:cSldViewPr>
      <p:cViewPr varScale="1">
        <p:scale>
          <a:sx n="142" d="100"/>
          <a:sy n="142" d="100"/>
        </p:scale>
        <p:origin x="810" y="126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261"/>
    </p:cViewPr>
  </p:sorterViewPr>
  <p:notesViewPr>
    <p:cSldViewPr>
      <p:cViewPr>
        <p:scale>
          <a:sx n="70" d="100"/>
          <a:sy n="70" d="100"/>
        </p:scale>
        <p:origin x="3498" y="33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5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DCC7D-2BAB-4317-8823-D292E60442C2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1" y="9430096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54" y="9430096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7F142-8AC1-4D9D-9AAB-8B4376211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81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5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F034D-65E0-429B-9808-7EE2595A535D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12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1" y="9430096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54" y="9430096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F2811-E9A8-49CD-B5DB-6874227FE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03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5974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Arial" pitchFamily="34" charset="0"/>
            </a:endParaRPr>
          </a:p>
        </p:txBody>
      </p:sp>
      <p:sp>
        <p:nvSpPr>
          <p:cNvPr id="15974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/>
            <a:fld id="{F59A1066-1C93-427E-9281-8FAB72E0317E}" type="slidenum">
              <a:rPr lang="en-US" altLang="zh-TW" sz="1200" smtClean="0">
                <a:latin typeface="Arial" pitchFamily="34" charset="0"/>
              </a:rPr>
              <a:pPr eaLnBrk="1" hangingPunct="1"/>
              <a:t>23</a:t>
            </a:fld>
            <a:endParaRPr lang="en-US" altLang="zh-TW" sz="12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326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om.hk/url?sa=i&amp;rct=j&amp;q=&amp;esrc=s&amp;source=images&amp;cd=&amp;cad=rja&amp;uact=8&amp;ved=0ahUKEwiI7v2BhLLQAhUCmZQKHUtXDhYQjRwIBw&amp;url=https://www.cyberport.hk/zh_tw/&amp;psig=AFQjCNEQX03TUY5Y8ZP0gLO1ipYlxLGCuA&amp;ust=147954909054035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 userDrawn="1"/>
        </p:nvGrpSpPr>
        <p:grpSpPr>
          <a:xfrm>
            <a:off x="0" y="-2250"/>
            <a:ext cx="6858001" cy="5145750"/>
            <a:chOff x="0" y="-2250"/>
            <a:chExt cx="9144001" cy="5145750"/>
          </a:xfrm>
        </p:grpSpPr>
        <p:pic>
          <p:nvPicPr>
            <p:cNvPr id="1026" name="Picture 2" descr="cyberport的圖片搜尋結果">
              <a:hlinkClick r:id="rId2"/>
            </p:cNvPr>
            <p:cNvPicPr>
              <a:picLocks noChangeAspect="1" noChangeArrowheads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2076" r="43609" b="15583"/>
            <a:stretch/>
          </p:blipFill>
          <p:spPr bwMode="auto">
            <a:xfrm>
              <a:off x="3499681" y="2569500"/>
              <a:ext cx="5644320" cy="257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www.huacomm.com/html/images/SciencePark.jpg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99" r="36134" b="11380"/>
            <a:stretch/>
          </p:blipFill>
          <p:spPr bwMode="auto">
            <a:xfrm>
              <a:off x="4332541" y="-2250"/>
              <a:ext cx="4811459" cy="257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矩形 2"/>
            <p:cNvSpPr/>
            <p:nvPr userDrawn="1"/>
          </p:nvSpPr>
          <p:spPr>
            <a:xfrm>
              <a:off x="0" y="0"/>
              <a:ext cx="4860032" cy="5143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直角三角形 9"/>
            <p:cNvSpPr/>
            <p:nvPr userDrawn="1"/>
          </p:nvSpPr>
          <p:spPr>
            <a:xfrm flipV="1">
              <a:off x="4860032" y="0"/>
              <a:ext cx="2088232" cy="51435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1" name="直線接點 10"/>
            <p:cNvCxnSpPr>
              <a:endCxn id="10" idx="0"/>
            </p:cNvCxnSpPr>
            <p:nvPr userDrawn="1"/>
          </p:nvCxnSpPr>
          <p:spPr>
            <a:xfrm flipH="1">
              <a:off x="4860032" y="0"/>
              <a:ext cx="2088232" cy="514350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56723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453336" y="4746177"/>
            <a:ext cx="304056" cy="273844"/>
          </a:xfrm>
        </p:spPr>
        <p:txBody>
          <a:bodyPr/>
          <a:lstStyle>
            <a:lvl1pPr>
              <a:defRPr sz="788">
                <a:latin typeface="Arial" pitchFamily="34" charset="0"/>
                <a:cs typeface="Arial" pitchFamily="34" charset="0"/>
              </a:defRPr>
            </a:lvl1pPr>
          </a:lstStyle>
          <a:p>
            <a:fld id="{3F4F4FB7-17BE-4913-BC6A-204AA804E7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標題版面配置區 1"/>
          <p:cNvSpPr>
            <a:spLocks noGrp="1"/>
          </p:cNvSpPr>
          <p:nvPr>
            <p:ph type="title"/>
          </p:nvPr>
        </p:nvSpPr>
        <p:spPr>
          <a:xfrm>
            <a:off x="342900" y="205980"/>
            <a:ext cx="5670000" cy="637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180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809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937D6-77EB-4581-B874-573C74630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880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205980"/>
            <a:ext cx="5670000" cy="637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3F4F4FB7-17BE-4913-BC6A-204AA804E77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直線接點 7"/>
          <p:cNvCxnSpPr/>
          <p:nvPr userDrawn="1"/>
        </p:nvCxnSpPr>
        <p:spPr>
          <a:xfrm>
            <a:off x="342900" y="843558"/>
            <a:ext cx="5670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 userDrawn="1"/>
        </p:nvSpPr>
        <p:spPr>
          <a:xfrm>
            <a:off x="134634" y="208934"/>
            <a:ext cx="108012" cy="64807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圖片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878" y="296954"/>
            <a:ext cx="1167296" cy="48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19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3" r:id="rId3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DLRI-enquiry@itc.gov.hk" TargetMode="Externa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form.cefs.gov.hk/form/itc003/en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32656" y="693345"/>
            <a:ext cx="5993046" cy="4182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altLang="zh-TW" sz="1600" b="1" dirty="0">
                <a:solidFill>
                  <a:schemeClr val="tx1"/>
                </a:solidFill>
              </a:rPr>
              <a:t>Enhanced Tax Deduction for R&amp;D Expenditures</a:t>
            </a:r>
            <a:endParaRPr lang="en-US" sz="1600" b="1" dirty="0">
              <a:solidFill>
                <a:schemeClr val="tx1"/>
              </a:solidFill>
            </a:endParaRPr>
          </a:p>
          <a:p>
            <a:endParaRPr lang="en-US" sz="2000" b="1" dirty="0">
              <a:solidFill>
                <a:schemeClr val="tx1"/>
              </a:solidFill>
            </a:endParaRPr>
          </a:p>
          <a:p>
            <a:pPr algn="ctr"/>
            <a:r>
              <a:rPr lang="en-US" altLang="zh-TW" sz="1600" b="1" dirty="0">
                <a:solidFill>
                  <a:schemeClr val="tx1"/>
                </a:solidFill>
              </a:rPr>
              <a:t>“Designated Local Research Institutions”  </a:t>
            </a:r>
            <a:endParaRPr lang="en-US" sz="1600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sz="1400" b="1" dirty="0">
              <a:solidFill>
                <a:schemeClr val="tx1"/>
              </a:solidFill>
            </a:endParaRPr>
          </a:p>
          <a:p>
            <a:endParaRPr lang="en-US" altLang="zh-TW" b="1" dirty="0">
              <a:solidFill>
                <a:schemeClr val="tx1"/>
              </a:solidFill>
            </a:endParaRPr>
          </a:p>
          <a:p>
            <a:endParaRPr lang="en-US" altLang="zh-TW" sz="800" b="1" dirty="0">
              <a:solidFill>
                <a:schemeClr val="tx1"/>
              </a:solidFill>
            </a:endParaRPr>
          </a:p>
          <a:p>
            <a:endParaRPr lang="en-US" altLang="zh-TW" sz="800" b="1" dirty="0">
              <a:solidFill>
                <a:schemeClr val="tx1"/>
              </a:solidFill>
            </a:endParaRPr>
          </a:p>
          <a:p>
            <a:r>
              <a:rPr lang="en-US" altLang="zh-TW" sz="1400" b="1" dirty="0">
                <a:solidFill>
                  <a:schemeClr val="tx1"/>
                </a:solidFill>
              </a:rPr>
              <a:t>Innovation and Technology Commission</a:t>
            </a:r>
          </a:p>
          <a:p>
            <a:r>
              <a:rPr lang="en-US" sz="900" b="1" dirty="0">
                <a:solidFill>
                  <a:schemeClr val="tx1"/>
                </a:solidFill>
              </a:rPr>
              <a:t>Version</a:t>
            </a:r>
            <a:r>
              <a:rPr lang="en-US" sz="900" b="1">
                <a:solidFill>
                  <a:schemeClr val="tx1"/>
                </a:solidFill>
              </a:rPr>
              <a:t>: 1.9</a:t>
            </a:r>
            <a:endParaRPr lang="en-US" sz="900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936" y="1995686"/>
            <a:ext cx="3244896" cy="2209667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33817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65304" y="339502"/>
            <a:ext cx="5727992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en-US" altLang="zh-TW" sz="2000" b="1" dirty="0">
                <a:latin typeface="+mj-lt"/>
              </a:rPr>
              <a:t>Assessment</a:t>
            </a:r>
            <a:r>
              <a:rPr lang="en-GB" altLang="zh-TW" sz="2000" b="1" dirty="0">
                <a:latin typeface="+mj-lt"/>
              </a:rPr>
              <a:t> of Applications</a:t>
            </a:r>
            <a:endParaRPr lang="en-US" altLang="zh-HK" sz="2000" b="1" dirty="0">
              <a:latin typeface="+mj-lt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16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>
              <a:latin typeface="Arial "/>
            </a:endParaRPr>
          </a:p>
          <a:p>
            <a:pPr marL="355600" lvl="1" indent="-35560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800" dirty="0">
                <a:latin typeface="+mn-lt"/>
              </a:rPr>
              <a:t>Applications will be assessed against designation criteria</a:t>
            </a:r>
            <a:endParaRPr lang="en-US" altLang="zh-HK" sz="18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SzPct val="80000"/>
              <a:defRPr/>
            </a:pPr>
            <a:endParaRPr lang="en-US" altLang="zh-HK" sz="1800" dirty="0">
              <a:latin typeface="+mn-lt"/>
            </a:endParaRPr>
          </a:p>
          <a:p>
            <a:pPr marL="355600" lvl="1" indent="-35560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800" dirty="0">
                <a:latin typeface="+mn-lt"/>
              </a:rPr>
              <a:t>On-site inspections and interviews with the applicant’s representatives / employees may be necessary</a:t>
            </a:r>
            <a:endParaRPr lang="en-US" altLang="zh-HK" sz="18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SzPct val="80000"/>
              <a:defRPr/>
            </a:pPr>
            <a:endParaRPr lang="en-US" altLang="zh-TW" sz="1800" dirty="0">
              <a:latin typeface="+mn-lt"/>
            </a:endParaRPr>
          </a:p>
          <a:p>
            <a:pPr marL="355600" lvl="1" indent="-35560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800" dirty="0">
                <a:latin typeface="+mn-lt"/>
              </a:rPr>
              <a:t>Expert Panel on Designation of DLRIs may be consulted</a:t>
            </a:r>
            <a:endParaRPr lang="zh-TW" altLang="zh-TW" sz="18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3269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9502"/>
            <a:ext cx="6048672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en-US" altLang="zh-TW" sz="2000" b="1" dirty="0">
                <a:latin typeface="+mj-lt"/>
              </a:rPr>
              <a:t>Expert Panel on Designation of DLRIs</a:t>
            </a:r>
            <a:endParaRPr lang="en-US" altLang="zh-HK" sz="2000" b="1" dirty="0">
              <a:latin typeface="+mj-lt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16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>
              <a:latin typeface="Arial "/>
            </a:endParaRPr>
          </a:p>
          <a:p>
            <a:pPr marL="0" indent="0"/>
            <a:r>
              <a:rPr lang="en-US" altLang="zh-TW" sz="1800" dirty="0">
                <a:latin typeface="+mn-lt"/>
                <a:ea typeface="+mn-ea"/>
              </a:rPr>
              <a:t>Expert Panel provides advice on:</a:t>
            </a:r>
          </a:p>
          <a:p>
            <a:r>
              <a:rPr lang="zh-TW" altLang="en-US" sz="1800" dirty="0">
                <a:latin typeface="+mn-lt"/>
                <a:ea typeface="+mn-ea"/>
              </a:rPr>
              <a:t> </a:t>
            </a:r>
          </a:p>
          <a:p>
            <a:pPr>
              <a:buSzPct val="80000"/>
              <a:buFont typeface="Wingdings" panose="05000000000000000000" pitchFamily="2" charset="2"/>
              <a:buChar char="l"/>
            </a:pPr>
            <a:r>
              <a:rPr lang="en-US" altLang="zh-TW" sz="1800" dirty="0">
                <a:latin typeface="+mn-lt"/>
                <a:ea typeface="+mn-ea"/>
              </a:rPr>
              <a:t>Assessment of applications</a:t>
            </a:r>
          </a:p>
          <a:p>
            <a:endParaRPr lang="zh-TW" altLang="en-US" sz="1800" dirty="0">
              <a:latin typeface="+mn-lt"/>
              <a:ea typeface="+mn-ea"/>
            </a:endParaRPr>
          </a:p>
          <a:p>
            <a:pPr>
              <a:buSzPct val="80000"/>
              <a:buFont typeface="Wingdings" panose="05000000000000000000" pitchFamily="2" charset="2"/>
              <a:buChar char="l"/>
            </a:pPr>
            <a:r>
              <a:rPr lang="en-US" altLang="zh-TW" sz="1800" dirty="0">
                <a:latin typeface="+mn-lt"/>
                <a:ea typeface="+mn-ea"/>
              </a:rPr>
              <a:t>Revocation of the designation status of DLRIs</a:t>
            </a:r>
          </a:p>
          <a:p>
            <a:endParaRPr lang="en-US" altLang="zh-TW" sz="1800" dirty="0">
              <a:latin typeface="+mn-lt"/>
              <a:ea typeface="+mn-ea"/>
            </a:endParaRPr>
          </a:p>
          <a:p>
            <a:pPr marL="342900" lvl="1" indent="-342900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800" dirty="0">
                <a:latin typeface="+mn-lt"/>
                <a:ea typeface="+mn-ea"/>
              </a:rPr>
              <a:t>Monitoring and improvement of the DLRI designation mechanism </a:t>
            </a:r>
            <a:r>
              <a:rPr lang="en-US" altLang="zh-TW" sz="1800" dirty="0">
                <a:latin typeface="+mn-lt"/>
              </a:rPr>
              <a:t>	</a:t>
            </a:r>
            <a:endParaRPr lang="zh-TW" altLang="zh-TW" sz="18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79042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內容版面配置區 2"/>
          <p:cNvSpPr txBox="1">
            <a:spLocks/>
          </p:cNvSpPr>
          <p:nvPr/>
        </p:nvSpPr>
        <p:spPr bwMode="auto">
          <a:xfrm>
            <a:off x="332656" y="339501"/>
            <a:ext cx="6264696" cy="4564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altLang="zh-TW" sz="2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Assessment Criteria </a:t>
            </a:r>
            <a:endParaRPr lang="zh-TW" altLang="en-US" sz="2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zh-TW" sz="762" b="1" i="1" dirty="0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zh-TW" sz="762" b="1" i="1" dirty="0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altLang="zh-TW" sz="1600" b="1" dirty="0">
                <a:latin typeface="+mn-lt"/>
                <a:ea typeface="+mn-ea"/>
              </a:rPr>
              <a:t>Purpose</a:t>
            </a: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>
                <a:latin typeface="+mn-lt"/>
                <a:ea typeface="+mn-ea"/>
              </a:rPr>
              <a:t>To evaluate whether the applicant possesses the necessary competency, expertise and resources to undertake qualifying R&amp;D activities in HK</a:t>
            </a: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endParaRPr lang="en-US" altLang="zh-TW" sz="1600" dirty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altLang="zh-TW" sz="1600" b="1" dirty="0">
                <a:latin typeface="+mn-lt"/>
                <a:ea typeface="+mn-ea"/>
              </a:rPr>
              <a:t>Science &amp; Technology Fields for Designation</a:t>
            </a: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>
                <a:latin typeface="+mn-lt"/>
                <a:ea typeface="+mn-ea"/>
              </a:rPr>
              <a:t>Applicant needs to indicate the field(s) for which designation is sought</a:t>
            </a: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>
                <a:latin typeface="+mn-lt"/>
                <a:ea typeface="+mn-ea"/>
              </a:rPr>
              <a:t>4 major fields (i.e. natural sciences, engineering &amp; technology, medical &amp; health sciences and agricultural sciences). Classification details of the science and technology fields are set out in the application form</a:t>
            </a:r>
            <a:endParaRPr lang="en-US" altLang="zh-TW" sz="2000" dirty="0">
              <a:latin typeface="+mn-lt"/>
              <a:ea typeface="+mn-ea"/>
            </a:endParaRPr>
          </a:p>
          <a:p>
            <a:pPr marL="265112" lvl="1" indent="0" algn="just" eaLnBrk="1" hangingPunct="1">
              <a:spcBef>
                <a:spcPct val="20000"/>
              </a:spcBef>
              <a:buSzPct val="100000"/>
            </a:pPr>
            <a:endParaRPr lang="en-US" altLang="zh-TW" dirty="0">
              <a:latin typeface="+mn-lt"/>
              <a:ea typeface="+mn-ea"/>
            </a:endParaRPr>
          </a:p>
          <a:p>
            <a:pPr marL="265112" lvl="1" indent="0" algn="just" eaLnBrk="1" hangingPunct="1">
              <a:spcBef>
                <a:spcPct val="20000"/>
              </a:spcBef>
              <a:buSzPct val="100000"/>
            </a:pPr>
            <a:endParaRPr lang="en-US" altLang="zh-TW" dirty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100" dirty="0">
              <a:latin typeface="+mn-lt"/>
              <a:ea typeface="+mn-ea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246" dirty="0">
              <a:solidFill>
                <a:schemeClr val="tx2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  <p:graphicFrame>
        <p:nvGraphicFramePr>
          <p:cNvPr id="5" name="物件 4" title="science and technology field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268648"/>
              </p:ext>
            </p:extLst>
          </p:nvPr>
        </p:nvGraphicFramePr>
        <p:xfrm>
          <a:off x="908720" y="413266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件" showAsIcon="1" r:id="rId2" imgW="914400" imgH="771480" progId="Word.Document.12">
                  <p:embed/>
                </p:oleObj>
              </mc:Choice>
              <mc:Fallback>
                <p:oleObj name="文件" showAsIcon="1" r:id="rId2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08720" y="413266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9618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3" name="矩形 2"/>
          <p:cNvSpPr/>
          <p:nvPr/>
        </p:nvSpPr>
        <p:spPr>
          <a:xfrm>
            <a:off x="404664" y="1563638"/>
            <a:ext cx="59766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n-US" altLang="zh-TW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 Criteria</a:t>
            </a:r>
          </a:p>
          <a:p>
            <a:pPr algn="ctr" hangingPunct="0"/>
            <a:endParaRPr lang="en-US" altLang="zh-TW" sz="2400" b="1" dirty="0">
              <a:ln w="9525">
                <a:solidFill>
                  <a:schemeClr val="bg1"/>
                </a:solidFill>
                <a:prstDash val="solid"/>
              </a:ln>
            </a:endParaRPr>
          </a:p>
          <a:p>
            <a:pPr marL="1344613" indent="-457200" hangingPunct="0">
              <a:buAutoNum type="alphaUcPeriod"/>
            </a:pPr>
            <a:r>
              <a:rPr lang="en-US" altLang="zh-TW" sz="2000" b="1" dirty="0">
                <a:ln w="9525">
                  <a:solidFill>
                    <a:schemeClr val="bg1"/>
                  </a:solidFill>
                  <a:prstDash val="solid"/>
                </a:ln>
              </a:rPr>
              <a:t>Manpower</a:t>
            </a:r>
          </a:p>
          <a:p>
            <a:pPr marL="1344613" indent="-457200" hangingPunct="0">
              <a:buAutoNum type="alphaUcPeriod"/>
            </a:pPr>
            <a:r>
              <a:rPr lang="en-US" altLang="zh-TW" sz="2000" b="1" dirty="0">
                <a:ln w="9525">
                  <a:solidFill>
                    <a:schemeClr val="bg1"/>
                  </a:solidFill>
                  <a:prstDash val="solid"/>
                </a:ln>
              </a:rPr>
              <a:t>R&amp;D Experience</a:t>
            </a:r>
          </a:p>
          <a:p>
            <a:pPr marL="1344613" indent="-457200" hangingPunct="0">
              <a:buAutoNum type="alphaUcPeriod"/>
            </a:pPr>
            <a:r>
              <a:rPr lang="en-US" altLang="zh-TW" sz="2000" b="1" dirty="0">
                <a:ln w="9525">
                  <a:solidFill>
                    <a:schemeClr val="bg1"/>
                  </a:solidFill>
                  <a:prstDash val="solid"/>
                </a:ln>
              </a:rPr>
              <a:t>Facilities / Equipment</a:t>
            </a:r>
          </a:p>
          <a:p>
            <a:pPr marL="1344613" indent="-457200" hangingPunct="0">
              <a:buAutoNum type="alphaUcPeriod"/>
            </a:pPr>
            <a:r>
              <a:rPr lang="en-US" altLang="zh-TW" sz="2000" b="1" dirty="0">
                <a:ln w="9525">
                  <a:solidFill>
                    <a:schemeClr val="bg1"/>
                  </a:solidFill>
                  <a:prstDash val="solid"/>
                </a:ln>
              </a:rPr>
              <a:t>Governance / Management Structure</a:t>
            </a:r>
          </a:p>
        </p:txBody>
      </p:sp>
    </p:spTree>
    <p:extLst>
      <p:ext uri="{BB962C8B-B14F-4D97-AF65-F5344CB8AC3E}">
        <p14:creationId xmlns:p14="http://schemas.microsoft.com/office/powerpoint/2010/main" val="3017004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7" y="352644"/>
            <a:ext cx="6120680" cy="430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>
                <a:latin typeface="+mj-lt"/>
              </a:rPr>
              <a:t>A. Manpower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>
              <a:latin typeface="Arial 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762" b="1" i="1" dirty="0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  <a:p>
            <a:pPr marL="285750" lvl="1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>
                <a:latin typeface="+mn-lt"/>
              </a:rPr>
              <a:t>Need to have at least </a:t>
            </a:r>
            <a:r>
              <a:rPr lang="en-US" altLang="zh-TW" sz="1600" u="sng" dirty="0">
                <a:latin typeface="+mn-lt"/>
              </a:rPr>
              <a:t>1</a:t>
            </a:r>
            <a:r>
              <a:rPr lang="en-US" altLang="zh-TW" sz="1600" dirty="0">
                <a:latin typeface="+mn-lt"/>
              </a:rPr>
              <a:t> Research Team Leader and </a:t>
            </a:r>
            <a:r>
              <a:rPr lang="en-US" altLang="zh-TW" sz="1600" u="sng" dirty="0">
                <a:latin typeface="+mn-lt"/>
              </a:rPr>
              <a:t>4</a:t>
            </a:r>
            <a:r>
              <a:rPr lang="en-US" altLang="zh-TW" sz="1600" dirty="0">
                <a:latin typeface="+mn-lt"/>
              </a:rPr>
              <a:t> Researchers</a:t>
            </a:r>
          </a:p>
          <a:p>
            <a:pPr marL="0" lvl="1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>
                <a:latin typeface="+mn-lt"/>
              </a:rPr>
              <a:t>Need to have sufficient R&amp;D personnel with appropriate academic and professional qualifications, knowledge and experience to undertake the R&amp;D activities in the science and technology field(s) for which designation is sought</a:t>
            </a: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</a:pPr>
            <a:endParaRPr lang="en-US" altLang="zh-TW" sz="1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>
                <a:latin typeface="+mn-lt"/>
              </a:rPr>
              <a:t>Manpower, structure and capability of research team need to be commensurate with the R&amp;D services provided</a:t>
            </a: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</a:pPr>
            <a:endParaRPr lang="en-US" altLang="zh-TW" sz="1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>
                <a:latin typeface="+mn-lt"/>
              </a:rPr>
              <a:t>Need to provide detailed information on the research team in the application, which include </a:t>
            </a:r>
            <a:r>
              <a:rPr lang="en-US" altLang="zh-TW" sz="1600" dirty="0" err="1">
                <a:latin typeface="+mn-lt"/>
              </a:rPr>
              <a:t>organisation</a:t>
            </a:r>
            <a:r>
              <a:rPr lang="en-US" altLang="zh-TW" sz="1600" dirty="0">
                <a:latin typeface="+mn-lt"/>
              </a:rPr>
              <a:t> structure and number of staff with their respective post titles, duties and academic / professional qualifications</a:t>
            </a: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12277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52645"/>
            <a:ext cx="6372651" cy="775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>
                <a:latin typeface="+mj-lt"/>
              </a:rPr>
              <a:t>A. Manpower</a:t>
            </a:r>
            <a:r>
              <a:rPr lang="en-US" altLang="zh-HK" sz="2000" b="1" dirty="0">
                <a:latin typeface="+mj-lt"/>
              </a:rPr>
              <a:t> </a:t>
            </a:r>
            <a:r>
              <a:rPr lang="en-US" altLang="zh-TW" sz="2000" b="1" dirty="0">
                <a:latin typeface="+mj-lt"/>
              </a:rPr>
              <a:t>(Cont’d)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strike="sngStrike" dirty="0">
              <a:solidFill>
                <a:srgbClr val="FF0000"/>
              </a:solidFill>
              <a:latin typeface="Arial 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>
                <a:latin typeface="+mn-lt"/>
              </a:rPr>
              <a:t>Need to have at least </a:t>
            </a:r>
            <a:r>
              <a:rPr lang="en-US" altLang="zh-TW" sz="1600" u="sng" dirty="0">
                <a:latin typeface="+mn-lt"/>
              </a:rPr>
              <a:t>1</a:t>
            </a:r>
            <a:r>
              <a:rPr lang="en-US" altLang="zh-TW" sz="1600" dirty="0">
                <a:latin typeface="+mn-lt"/>
              </a:rPr>
              <a:t> Research Team Leader and </a:t>
            </a:r>
            <a:r>
              <a:rPr lang="en-US" altLang="zh-TW" sz="1600" u="sng" dirty="0">
                <a:latin typeface="+mn-lt"/>
              </a:rPr>
              <a:t>4</a:t>
            </a:r>
            <a:r>
              <a:rPr lang="en-US" altLang="zh-TW" sz="1600" dirty="0">
                <a:latin typeface="+mn-lt"/>
              </a:rPr>
              <a:t> Researchers</a:t>
            </a:r>
          </a:p>
          <a:p>
            <a:pPr marL="86995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br>
              <a:rPr lang="en-US" altLang="zh-TW" sz="1600" dirty="0">
                <a:latin typeface="+mn-lt"/>
              </a:rPr>
            </a:b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strike="sngStrike" dirty="0">
              <a:solidFill>
                <a:srgbClr val="FF0000"/>
              </a:solidFill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strike="sngStrike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253215"/>
              </p:ext>
            </p:extLst>
          </p:nvPr>
        </p:nvGraphicFramePr>
        <p:xfrm>
          <a:off x="308696" y="1557662"/>
          <a:ext cx="6182444" cy="328807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022358">
                  <a:extLst>
                    <a:ext uri="{9D8B030D-6E8A-4147-A177-3AD203B41FA5}">
                      <a16:colId xmlns:a16="http://schemas.microsoft.com/office/drawing/2014/main" val="2348208382"/>
                    </a:ext>
                  </a:extLst>
                </a:gridCol>
                <a:gridCol w="3160086">
                  <a:extLst>
                    <a:ext uri="{9D8B030D-6E8A-4147-A177-3AD203B41FA5}">
                      <a16:colId xmlns:a16="http://schemas.microsoft.com/office/drawing/2014/main" val="2985043601"/>
                    </a:ext>
                  </a:extLst>
                </a:gridCol>
              </a:tblGrid>
              <a:tr h="379303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Research Team Leader</a:t>
                      </a:r>
                      <a:endParaRPr lang="zh-TW" altLang="en-US" sz="1400" b="1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1400" b="1" kern="1200" dirty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Researchers</a:t>
                      </a:r>
                      <a:endParaRPr kumimoji="1" lang="zh-TW" altLang="en-US" sz="1400" b="1" kern="1200" dirty="0">
                        <a:solidFill>
                          <a:schemeClr val="tx1"/>
                        </a:solidFill>
                        <a:latin typeface="+mn-lt"/>
                        <a:ea typeface="新細明體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498019"/>
                  </a:ext>
                </a:extLst>
              </a:tr>
              <a:tr h="433490">
                <a:tc>
                  <a:txBody>
                    <a:bodyPr/>
                    <a:lstStyle/>
                    <a:p>
                      <a:pPr marL="28575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zh-TW" sz="12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Full time employee stationed in HK</a:t>
                      </a:r>
                      <a:endParaRPr lang="zh-TW" altLang="en-US" sz="12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en-US" altLang="zh-TW" sz="1200" kern="1200" dirty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Full time employee</a:t>
                      </a:r>
                      <a:r>
                        <a:rPr kumimoji="1" lang="en-US" altLang="zh-TW" sz="1200" kern="1200" baseline="0" dirty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 </a:t>
                      </a:r>
                      <a:r>
                        <a:rPr kumimoji="1" lang="en-US" altLang="zh-TW" sz="1200" kern="1200" dirty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stationed in HK</a:t>
                      </a:r>
                      <a:endParaRPr kumimoji="1" lang="zh-TW" altLang="en-US" sz="1200" kern="1200" dirty="0">
                        <a:solidFill>
                          <a:schemeClr val="tx1"/>
                        </a:solidFill>
                        <a:latin typeface="+mn-lt"/>
                        <a:ea typeface="新細明體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6387"/>
                  </a:ext>
                </a:extLst>
              </a:tr>
              <a:tr h="1900976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en-US" altLang="zh-TW" sz="12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Holding a master’s degree (or above) in science / technology from a Hong Kong university </a:t>
                      </a:r>
                      <a:r>
                        <a:rPr lang="en-US" altLang="zh-HK" sz="1200" u="sng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</a:p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zh-TW" sz="12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Equivalent and</a:t>
                      </a:r>
                      <a:endParaRPr lang="en-US" altLang="zh-HK" sz="12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zh-TW" sz="12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Having served as a principal investigator in at least 1 completed research project in the relevant science and technology field(s)</a:t>
                      </a:r>
                      <a:endParaRPr lang="zh-TW" altLang="en-US" sz="12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zh-TW" sz="1200" kern="1200" dirty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Holding a bachelor’s degree (or above) in science / technology from a Hong Kong university or equivalent </a:t>
                      </a:r>
                      <a:r>
                        <a:rPr kumimoji="1" lang="en-US" altLang="zh-TW" sz="1200" u="sng" kern="1200" dirty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or</a:t>
                      </a:r>
                      <a:r>
                        <a:rPr kumimoji="1" lang="en-US" altLang="zh-TW" sz="1200" kern="1200" dirty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zh-TW" sz="1200" kern="1200" dirty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Having at least 5 years of research experience in science and technology</a:t>
                      </a:r>
                      <a:endParaRPr kumimoji="1" lang="zh-TW" altLang="en-US" sz="1200" kern="1200" dirty="0">
                        <a:solidFill>
                          <a:schemeClr val="tx1"/>
                        </a:solidFill>
                        <a:latin typeface="+mn-lt"/>
                        <a:ea typeface="新細明體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523601"/>
                  </a:ext>
                </a:extLst>
              </a:tr>
              <a:tr h="574302">
                <a:tc gridSpan="2">
                  <a:txBody>
                    <a:bodyPr/>
                    <a:lstStyle/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en-US" altLang="zh-TW" sz="1200" kern="1200" dirty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Need to provide detailed track records (including publication of research findings in peer-reviewed international journals, etc.)</a:t>
                      </a:r>
                      <a:endParaRPr kumimoji="1" lang="zh-TW" altLang="en-US" sz="1200" kern="1200" dirty="0">
                        <a:solidFill>
                          <a:schemeClr val="tx1"/>
                        </a:solidFill>
                        <a:latin typeface="+mn-lt"/>
                        <a:ea typeface="新細明體" pitchFamily="18" charset="-12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460309"/>
                  </a:ext>
                </a:extLst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6061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9502"/>
            <a:ext cx="6336704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>
                <a:latin typeface="+mj-lt"/>
              </a:rPr>
              <a:t>B. R&amp;D Experience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>
              <a:latin typeface="Arial 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1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dirty="0">
                <a:latin typeface="+mn-lt"/>
              </a:rPr>
              <a:t>Need to provide R&amp;D activities records for the past</a:t>
            </a:r>
            <a:r>
              <a:rPr lang="en-US" altLang="zh-TW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3 years</a:t>
            </a:r>
            <a:r>
              <a:rPr lang="en-US" altLang="zh-TW" dirty="0">
                <a:latin typeface="+mn-lt"/>
              </a:rPr>
              <a:t>:</a:t>
            </a:r>
          </a:p>
          <a:p>
            <a:pPr marL="823913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</a:pPr>
            <a:r>
              <a:rPr lang="en-US" altLang="zh-TW" dirty="0">
                <a:latin typeface="+mn-lt"/>
              </a:rPr>
              <a:t>New processes / products / technologies developed, publications of research findings, accreditation by industry </a:t>
            </a:r>
            <a:r>
              <a:rPr lang="en-US" altLang="zh-TW" dirty="0" err="1">
                <a:latin typeface="+mn-lt"/>
              </a:rPr>
              <a:t>organisations</a:t>
            </a:r>
            <a:r>
              <a:rPr lang="en-US" altLang="zh-TW" dirty="0">
                <a:latin typeface="+mn-lt"/>
              </a:rPr>
              <a:t> or renowned scientific and technological associations </a:t>
            </a:r>
            <a:endParaRPr lang="en-US" altLang="zh-HK" dirty="0">
              <a:latin typeface="+mn-lt"/>
            </a:endParaRPr>
          </a:p>
          <a:p>
            <a:pPr marL="823913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</a:pPr>
            <a:r>
              <a:rPr lang="en-US" altLang="zh-TW" dirty="0">
                <a:latin typeface="+mn-lt"/>
              </a:rPr>
              <a:t>Registration of patents</a:t>
            </a: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dirty="0">
                <a:latin typeface="+mn-lt"/>
              </a:rPr>
              <a:t>Need to undertake the </a:t>
            </a:r>
            <a:r>
              <a:rPr lang="en-US" altLang="zh-TW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majority</a:t>
            </a:r>
            <a:r>
              <a:rPr lang="en-US" altLang="zh-TW" dirty="0">
                <a:latin typeface="+mn-lt"/>
              </a:rPr>
              <a:t> of R&amp;D activities by itself. Sub-contracting</a:t>
            </a:r>
            <a:r>
              <a:rPr lang="en-US" altLang="zh-TW" dirty="0"/>
              <a:t> </a:t>
            </a:r>
            <a:r>
              <a:rPr lang="en-US" altLang="zh-TW" dirty="0">
                <a:latin typeface="+mn-lt"/>
              </a:rPr>
              <a:t>(&lt; 50%) (in terms of the contract value) needs to meet the following conditions – </a:t>
            </a:r>
          </a:p>
          <a:p>
            <a:pPr marL="82550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TW" dirty="0">
                <a:latin typeface="+mn-lt"/>
              </a:rPr>
              <a:t>Retain control over the sub-contracted R&amp;D activities</a:t>
            </a:r>
            <a:endParaRPr lang="en-US" altLang="zh-HK" dirty="0">
              <a:latin typeface="+mn-lt"/>
            </a:endParaRPr>
          </a:p>
          <a:p>
            <a:pPr marL="82550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TW" dirty="0">
                <a:latin typeface="+mn-lt"/>
              </a:rPr>
              <a:t>Sub-contracting is necessary due to technical reasons</a:t>
            </a:r>
            <a:endParaRPr lang="en-US" altLang="zh-HK" dirty="0">
              <a:latin typeface="+mn-lt"/>
            </a:endParaRPr>
          </a:p>
          <a:p>
            <a:pPr marL="82550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TW" dirty="0">
                <a:latin typeface="+mn-lt"/>
              </a:rPr>
              <a:t>Not merely acting as a commissionaire</a:t>
            </a: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1600" dirty="0">
              <a:latin typeface="+mn-lt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+mn-ea"/>
              <a:ea typeface="+mn-ea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dirty="0">
                <a:latin typeface="+mn-lt"/>
              </a:rPr>
              <a:t>	</a:t>
            </a:r>
            <a:endParaRPr lang="zh-TW" altLang="zh-TW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64021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9502"/>
            <a:ext cx="5695453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>
                <a:latin typeface="+mj-lt"/>
              </a:rPr>
              <a:t>C. Facilities / Equipment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b="1" dirty="0">
              <a:latin typeface="Arial 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b="1" dirty="0">
              <a:latin typeface="Arial "/>
            </a:endParaRPr>
          </a:p>
          <a:p>
            <a:pPr marL="360363" lvl="1" indent="-360363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700" dirty="0">
                <a:latin typeface="+mn-lt"/>
              </a:rPr>
              <a:t>Possess / have access to R&amp;D facilities / equipment in HK for undertaking the R&amp;D services</a:t>
            </a:r>
          </a:p>
          <a:p>
            <a:pPr marL="360363" lvl="1" indent="-360363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1700" dirty="0">
              <a:latin typeface="+mn-lt"/>
            </a:endParaRPr>
          </a:p>
          <a:p>
            <a:pPr marL="360363" lvl="1" indent="-360363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700" dirty="0">
                <a:latin typeface="+mn-lt"/>
              </a:rPr>
              <a:t>Need to provide detailed information (e.g. manufacturer, model details, functions / specifications, location and ownership)</a:t>
            </a:r>
          </a:p>
          <a:p>
            <a:pPr marL="554038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-"/>
              <a:defRPr/>
            </a:pPr>
            <a:endParaRPr lang="en-US" altLang="zh-TW" sz="2000" dirty="0">
              <a:latin typeface="+mn-lt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+mn-lt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dirty="0">
                <a:latin typeface="+mn-lt"/>
              </a:rPr>
              <a:t>	</a:t>
            </a:r>
            <a:br>
              <a:rPr lang="en-US" altLang="zh-TW" dirty="0">
                <a:latin typeface="+mn-lt"/>
              </a:rPr>
            </a:br>
            <a:endParaRPr lang="en-US" altLang="zh-TW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2751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9502"/>
            <a:ext cx="5544616" cy="3603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>
                <a:latin typeface="+mj-lt"/>
              </a:rPr>
              <a:t>D. Governance / Management Structure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1600" b="1" dirty="0">
              <a:latin typeface="Arial 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b="1" dirty="0">
              <a:latin typeface="Arial 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700" dirty="0">
                <a:latin typeface="+mn-lt"/>
              </a:rPr>
              <a:t>Need to have governance and management structure for effective supervising and monitoring the operation and provision of the R&amp;D activities</a:t>
            </a: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7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700" dirty="0">
                <a:latin typeface="+mn-lt"/>
              </a:rPr>
              <a:t>Need to have arrangement to cover legal liabilities arising from provision of R&amp;D services (e.g. insurance policy)  </a:t>
            </a: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20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strike="sngStrike" dirty="0">
              <a:solidFill>
                <a:srgbClr val="FF0000"/>
              </a:solidFill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2000" dirty="0">
              <a:latin typeface="+mn-lt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dirty="0">
              <a:latin typeface="+mn-ea"/>
              <a:ea typeface="+mn-ea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dirty="0">
              <a:latin typeface="Arial "/>
            </a:endParaRPr>
          </a:p>
          <a:p>
            <a:pPr marL="86995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br>
              <a:rPr lang="en-US" altLang="zh-TW" sz="2000" dirty="0">
                <a:latin typeface="+mn-lt"/>
              </a:rPr>
            </a:br>
            <a:endParaRPr lang="en-US" altLang="zh-TW" sz="2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3019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9501"/>
            <a:ext cx="6120680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en-GB" altLang="zh-TW" sz="2000" b="1" dirty="0">
                <a:latin typeface="+mj-lt"/>
              </a:rPr>
              <a:t>Notification of Application Results</a:t>
            </a:r>
            <a:endParaRPr lang="en-US" altLang="zh-TW" sz="2000" b="1" dirty="0">
              <a:latin typeface="+mj-lt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2000" b="1" dirty="0">
              <a:latin typeface="+mj-lt"/>
            </a:endParaRPr>
          </a:p>
          <a:p>
            <a:pPr marL="355600" lvl="1" indent="-355600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en-GB" altLang="zh-TW" sz="1600" dirty="0">
                <a:latin typeface="+mn-lt"/>
              </a:rPr>
              <a:t>Notification of Application Results</a:t>
            </a:r>
            <a:endParaRPr lang="en-US" altLang="zh-HK" sz="1600" dirty="0">
              <a:latin typeface="+mn-lt"/>
            </a:endParaRPr>
          </a:p>
          <a:p>
            <a:pPr marL="0" lvl="1" indent="0" eaLnBrk="1" hangingPunct="1">
              <a:spcBef>
                <a:spcPct val="20000"/>
              </a:spcBef>
              <a:buSzPct val="80000"/>
              <a:defRPr/>
            </a:pPr>
            <a:endParaRPr lang="en-US" altLang="zh-HK" sz="1000" dirty="0">
              <a:latin typeface="+mn-lt"/>
            </a:endParaRPr>
          </a:p>
          <a:p>
            <a:pPr marL="284400" lvl="1" indent="-284400" algn="just" eaLnBrk="1" hangingPunct="1">
              <a:spcBef>
                <a:spcPts val="408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altLang="zh-TW" sz="1600" dirty="0">
                <a:latin typeface="+mn-lt"/>
              </a:rPr>
              <a:t>Assessment time depends on the complexity and the number of the science and technology fields for which designation is sought and whether on-site inspection is needed</a:t>
            </a:r>
          </a:p>
          <a:p>
            <a:pPr marL="0" lvl="1" indent="0" algn="just" eaLnBrk="1" hangingPunct="1">
              <a:spcBef>
                <a:spcPts val="408"/>
              </a:spcBef>
              <a:buClr>
                <a:schemeClr val="tx1"/>
              </a:buClr>
              <a:buSzPct val="80000"/>
              <a:defRPr/>
            </a:pPr>
            <a:endParaRPr lang="en-US" altLang="zh-HK" sz="1600" dirty="0">
              <a:latin typeface="+mn-lt"/>
            </a:endParaRPr>
          </a:p>
          <a:p>
            <a:pPr marL="284400" lvl="1" indent="-284400" algn="just" eaLnBrk="1" hangingPunct="1">
              <a:spcBef>
                <a:spcPts val="408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altLang="zh-TW" sz="1600" dirty="0">
                <a:latin typeface="+mn-lt"/>
              </a:rPr>
              <a:t>For a single field application where on-site assessment is not required, applicant will be notified in writing of the result generally within six weeks after the receipt of application, all the required supporting documents and clarifications</a:t>
            </a:r>
            <a:endParaRPr lang="en-US" altLang="zh-HK" sz="1600" dirty="0">
              <a:latin typeface="+mn-lt"/>
            </a:endParaRPr>
          </a:p>
          <a:p>
            <a:pPr marL="357188" lvl="1" indent="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sz="1800" dirty="0">
                <a:latin typeface="+mn-lt"/>
              </a:rPr>
              <a:t>	</a:t>
            </a:r>
            <a:endParaRPr lang="zh-TW" altLang="zh-TW" sz="18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909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620688" y="2067694"/>
            <a:ext cx="55446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en-US" altLang="zh-TW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“Designated Local Research Institutions” </a:t>
            </a:r>
          </a:p>
          <a:p>
            <a:pPr algn="ctr" hangingPunct="0"/>
            <a:r>
              <a:rPr lang="en-US" altLang="zh-TW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(DLRI)</a:t>
            </a:r>
            <a:endParaRPr lang="zh-TW" altLang="zh-TW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9190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內容版面配置區 2"/>
          <p:cNvSpPr txBox="1">
            <a:spLocks/>
          </p:cNvSpPr>
          <p:nvPr/>
        </p:nvSpPr>
        <p:spPr bwMode="auto">
          <a:xfrm>
            <a:off x="332656" y="339502"/>
            <a:ext cx="5832648" cy="4281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GB" altLang="zh-TW" sz="2000" b="1" dirty="0">
                <a:latin typeface="+mn-lt"/>
                <a:ea typeface="+mn-ea"/>
              </a:rPr>
              <a:t>Notification of Application Results</a:t>
            </a:r>
            <a:r>
              <a:rPr lang="zh-TW" altLang="en-US" sz="2000" b="1" dirty="0">
                <a:latin typeface="+mn-lt"/>
                <a:ea typeface="+mn-ea"/>
              </a:rPr>
              <a:t> </a:t>
            </a:r>
            <a:r>
              <a:rPr lang="en-US" altLang="zh-TW" sz="2000" b="1" dirty="0">
                <a:latin typeface="+mn-lt"/>
                <a:ea typeface="+mn-ea"/>
              </a:rPr>
              <a:t>(Cont’d)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b="1" dirty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800" b="1" dirty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altLang="zh-TW" sz="1600" b="1" dirty="0">
                <a:latin typeface="+mn-lt"/>
                <a:ea typeface="+mn-ea"/>
              </a:rPr>
              <a:t>Instrument of Designation</a:t>
            </a:r>
            <a:endParaRPr lang="en-US" altLang="zh-HK" sz="1600" b="1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>
                <a:latin typeface="+mn-lt"/>
                <a:ea typeface="+mn-ea"/>
              </a:rPr>
              <a:t>instrument of designation will be issued to successful applicants</a:t>
            </a: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>
                <a:latin typeface="+mn-lt"/>
                <a:ea typeface="+mn-ea"/>
              </a:rPr>
              <a:t>validity period, scope and terms and conditions for the designation will be specified therein</a:t>
            </a: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>
                <a:latin typeface="+mn-lt"/>
                <a:ea typeface="+mn-ea"/>
              </a:rPr>
              <a:t>validity period of designation will be normally 2 to 4 years</a:t>
            </a:r>
          </a:p>
          <a:p>
            <a:pPr marL="265112" lvl="1" indent="0" algn="just" eaLnBrk="1" hangingPunct="1">
              <a:spcBef>
                <a:spcPct val="20000"/>
              </a:spcBef>
              <a:buSzPct val="100000"/>
            </a:pPr>
            <a:endParaRPr lang="en-US" altLang="zh-TW" sz="1600" dirty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altLang="zh-TW" sz="1600" b="1" dirty="0">
                <a:latin typeface="+mn-lt"/>
                <a:ea typeface="+mn-ea"/>
              </a:rPr>
              <a:t>Review Mechanism</a:t>
            </a: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>
                <a:latin typeface="+mn-lt"/>
                <a:ea typeface="+mn-ea"/>
              </a:rPr>
              <a:t>Unsuccessful applicants – application for review need to be submitted within 1 month from notification date</a:t>
            </a:r>
            <a:endParaRPr lang="en-US" altLang="zh-HK" sz="1600" dirty="0">
              <a:latin typeface="+mn-lt"/>
              <a:ea typeface="+mn-ea"/>
            </a:endParaRPr>
          </a:p>
          <a:p>
            <a:pPr marL="265112" lvl="1" indent="0" algn="just" eaLnBrk="1" hangingPunct="1">
              <a:spcBef>
                <a:spcPct val="20000"/>
              </a:spcBef>
              <a:buSzPct val="80000"/>
            </a:pPr>
            <a:endParaRPr lang="en-US" altLang="zh-TW" sz="1800" strike="sngStrike" dirty="0">
              <a:solidFill>
                <a:srgbClr val="FF0000"/>
              </a:solidFill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10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  <a:ea typeface="+mn-ea"/>
            </a:endParaRPr>
          </a:p>
          <a:p>
            <a:pPr lvl="1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endParaRPr lang="en-US" altLang="zh-TW" sz="1200" dirty="0">
              <a:latin typeface="+mn-lt"/>
              <a:ea typeface="+mn-ea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246" dirty="0">
              <a:solidFill>
                <a:schemeClr val="tx2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2889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6117"/>
            <a:ext cx="5688632" cy="4568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>
                <a:latin typeface="+mj-lt"/>
              </a:rPr>
              <a:t>Obligations of Applicant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sz="2000" b="1" dirty="0">
              <a:latin typeface="+mj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>
                <a:latin typeface="+mn-lt"/>
              </a:rPr>
              <a:t>Provide truthfully all necessary information and supporting documents</a:t>
            </a:r>
            <a:endParaRPr lang="en-US" altLang="zh-HK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>
                <a:latin typeface="+mn-lt"/>
              </a:rPr>
              <a:t>Obtain prior consent from customers as necessary for disclosure of any relevant information in the application</a:t>
            </a:r>
            <a:endParaRPr lang="en-US" altLang="zh-HK" sz="16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HK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>
                <a:latin typeface="+mn-lt"/>
              </a:rPr>
              <a:t>Offer full cooperation and conform to designation criteria and conditions</a:t>
            </a:r>
            <a:endParaRPr lang="en-US" altLang="zh-HK" sz="16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HK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>
                <a:latin typeface="+mn-lt"/>
              </a:rPr>
              <a:t>Carry out its work in accordance with applicable laws and regulations of HK as well as ethical and safety practices in the relevant science and technology field(s)</a:t>
            </a: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Arial "/>
            </a:endParaRPr>
          </a:p>
          <a:p>
            <a:pPr marL="86995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br>
              <a:rPr lang="en-US" altLang="zh-TW" dirty="0">
                <a:latin typeface="+mn-lt"/>
              </a:rPr>
            </a:br>
            <a:endParaRPr lang="en-US" altLang="zh-TW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1515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646556" y="339502"/>
            <a:ext cx="5184575" cy="418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defRPr/>
            </a:pPr>
            <a:r>
              <a:rPr lang="en-US" altLang="zh-TW" sz="2000" b="1" dirty="0">
                <a:latin typeface="+mj-lt"/>
              </a:rPr>
              <a:t>Enquiry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sz="2000" b="1" dirty="0">
              <a:latin typeface="+mj-lt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sz="1000" b="1" dirty="0">
              <a:latin typeface="Arial "/>
            </a:endParaRPr>
          </a:p>
          <a:p>
            <a:pPr marL="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sz="1800" dirty="0">
                <a:latin typeface="+mn-lt"/>
              </a:rPr>
              <a:t>DLRI Secretariat</a:t>
            </a:r>
          </a:p>
          <a:p>
            <a:pPr marL="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sz="1800" dirty="0">
                <a:latin typeface="+mn-lt"/>
              </a:rPr>
              <a:t>Innovation and Technology Commission</a:t>
            </a: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sz="1800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800" dirty="0">
              <a:latin typeface="+mn-lt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404234"/>
              </p:ext>
            </p:extLst>
          </p:nvPr>
        </p:nvGraphicFramePr>
        <p:xfrm>
          <a:off x="646556" y="2067694"/>
          <a:ext cx="5616624" cy="23366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4156">
                  <a:extLst>
                    <a:ext uri="{9D8B030D-6E8A-4147-A177-3AD203B41FA5}">
                      <a16:colId xmlns:a16="http://schemas.microsoft.com/office/drawing/2014/main" val="2348208382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val="2985043601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Address:</a:t>
                      </a:r>
                      <a:endParaRPr lang="zh-TW" altLang="en-US" sz="17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10/F, North Tower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Tseung</a:t>
                      </a:r>
                      <a:r>
                        <a:rPr lang="en-US" altLang="zh-TW" sz="17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Kwan O Government Offices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30 Tong Yin Street, </a:t>
                      </a:r>
                      <a:r>
                        <a:rPr lang="en-US" altLang="zh-TW" sz="17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Tseung</a:t>
                      </a:r>
                      <a:r>
                        <a:rPr lang="en-US" altLang="zh-TW" sz="17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Kwan O</a:t>
                      </a:r>
                      <a:r>
                        <a:rPr lang="en-US" altLang="zh-TW" sz="17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Sai </a:t>
                      </a:r>
                      <a:r>
                        <a:rPr lang="en-US" altLang="zh-TW" sz="17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Kung, New Territories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638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Telephone:</a:t>
                      </a:r>
                      <a:endParaRPr lang="zh-TW" altLang="en-US" sz="17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( 852 </a:t>
                      </a:r>
                      <a:r>
                        <a:rPr lang="en-US" altLang="zh-TW" sz="1700" kern="120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) 3543 5904</a:t>
                      </a:r>
                      <a:endParaRPr lang="zh-TW" altLang="en-US" sz="17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523601"/>
                  </a:ext>
                </a:extLst>
              </a:tr>
              <a:tr h="395848"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Fax:</a:t>
                      </a:r>
                      <a:endParaRPr lang="zh-TW" altLang="en-US" sz="17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( 852 </a:t>
                      </a:r>
                      <a:r>
                        <a:rPr lang="en-US" altLang="zh-TW" sz="1700" kern="120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) 3543 5939</a:t>
                      </a:r>
                      <a:endParaRPr lang="zh-TW" altLang="en-US" sz="17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460309"/>
                  </a:ext>
                </a:extLst>
              </a:tr>
              <a:tr h="452954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e-mail:</a:t>
                      </a:r>
                      <a:endParaRPr lang="zh-TW" altLang="en-US" sz="17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DLRI-enquiry@itc.gov.hk</a:t>
                      </a:r>
                      <a:endParaRPr lang="zh-TW" altLang="en-US" sz="17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757693"/>
                  </a:ext>
                </a:extLst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4617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內容版面配置區 2"/>
          <p:cNvSpPr txBox="1">
            <a:spLocks/>
          </p:cNvSpPr>
          <p:nvPr/>
        </p:nvSpPr>
        <p:spPr bwMode="auto">
          <a:xfrm>
            <a:off x="987623" y="1653779"/>
            <a:ext cx="4957763" cy="1794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zh-TW" sz="1800" b="1" dirty="0">
              <a:solidFill>
                <a:srgbClr val="0066FF"/>
              </a:solidFill>
              <a:latin typeface="Candara" pitchFamily="34" charset="0"/>
              <a:ea typeface="標楷體" pitchFamily="65" charset="-120"/>
            </a:endParaRP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r>
              <a:rPr lang="en-US" altLang="zh-TW" sz="3375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j-lt"/>
                <a:ea typeface="+mn-ea"/>
              </a:rPr>
              <a:t>Thank You</a:t>
            </a: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zh-TW" sz="3375" b="1" dirty="0"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929979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內容版面配置區 2"/>
          <p:cNvSpPr txBox="1">
            <a:spLocks/>
          </p:cNvSpPr>
          <p:nvPr/>
        </p:nvSpPr>
        <p:spPr bwMode="auto">
          <a:xfrm>
            <a:off x="332656" y="339502"/>
            <a:ext cx="6182444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altLang="zh-TW" sz="2000" b="1" dirty="0">
                <a:latin typeface="+mj-lt"/>
              </a:rPr>
              <a:t>Designated as DLRIs</a:t>
            </a:r>
            <a:endParaRPr lang="zh-TW" altLang="en-US" sz="20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b="1" dirty="0">
              <a:latin typeface="+mn-lt"/>
              <a:ea typeface="+mn-ea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altLang="zh-TW" sz="1600" b="1" dirty="0">
                <a:latin typeface="+mn-lt"/>
              </a:rPr>
              <a:t>Inland Revenue Ordinance </a:t>
            </a:r>
            <a:r>
              <a:rPr lang="en-US" altLang="zh-TW" sz="1600" dirty="0">
                <a:latin typeface="+mn-lt"/>
              </a:rPr>
              <a:t>(Section 19, Schedule 45) – 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>
                <a:latin typeface="+mn-lt"/>
              </a:rPr>
              <a:t>The Commissioner for Innovation and Technology (CIT) may designate any university or college located in HK, or any other institute, association, </a:t>
            </a:r>
            <a:r>
              <a:rPr lang="en-US" altLang="zh-TW" sz="1600" dirty="0" err="1">
                <a:latin typeface="+mn-lt"/>
              </a:rPr>
              <a:t>organisation</a:t>
            </a:r>
            <a:r>
              <a:rPr lang="en-US" altLang="zh-TW" sz="1600" dirty="0">
                <a:latin typeface="+mn-lt"/>
              </a:rPr>
              <a:t> or corporation located in HK that undertakes “qualifying R&amp;D activities” in HK as a DLRI</a:t>
            </a: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>
                <a:latin typeface="+mn-lt"/>
              </a:rPr>
              <a:t>The CIT has designated major local universities and research institutions as DLRIs</a:t>
            </a: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>
                <a:latin typeface="+mn-lt"/>
              </a:rPr>
              <a:t>Other local institutions (institutes, associations, </a:t>
            </a:r>
            <a:r>
              <a:rPr lang="en-US" altLang="zh-TW" sz="1600" dirty="0" err="1">
                <a:latin typeface="+mn-lt"/>
              </a:rPr>
              <a:t>organisations</a:t>
            </a:r>
            <a:r>
              <a:rPr lang="en-US" altLang="zh-TW" sz="1600" dirty="0">
                <a:latin typeface="+mn-lt"/>
              </a:rPr>
              <a:t> or corporations) incorporated or formed under relevant Laws of HK may also apply to Innovation and Technology Commission (ITC) for designation as DLRIs</a:t>
            </a:r>
            <a:r>
              <a:rPr lang="en-US" altLang="zh-TW" sz="1800" dirty="0">
                <a:latin typeface="+mn-lt"/>
              </a:rPr>
              <a:t> </a:t>
            </a:r>
          </a:p>
          <a:p>
            <a:pPr marL="17446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+mn-lt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246" dirty="0">
              <a:solidFill>
                <a:schemeClr val="tx2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0720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內容版面配置區 2"/>
          <p:cNvSpPr txBox="1">
            <a:spLocks/>
          </p:cNvSpPr>
          <p:nvPr/>
        </p:nvSpPr>
        <p:spPr bwMode="auto">
          <a:xfrm>
            <a:off x="332656" y="339502"/>
            <a:ext cx="6182444" cy="4352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altLang="zh-TW" sz="2000" b="1" dirty="0">
                <a:latin typeface="+mj-lt"/>
              </a:rPr>
              <a:t>Designated as DLRIs</a:t>
            </a:r>
            <a:r>
              <a:rPr lang="zh-TW" altLang="en-US" sz="2000" b="1" dirty="0">
                <a:latin typeface="+mj-lt"/>
              </a:rPr>
              <a:t> </a:t>
            </a:r>
            <a:r>
              <a:rPr lang="en-US" altLang="zh-TW" sz="2000" b="1" dirty="0">
                <a:latin typeface="+mj-lt"/>
              </a:rPr>
              <a:t>(Cont’d)</a:t>
            </a:r>
            <a:endParaRPr lang="zh-TW" altLang="en-US" sz="20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b="1" dirty="0">
              <a:latin typeface="+mn-lt"/>
              <a:ea typeface="+mn-ea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8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>
                <a:latin typeface="+mn-lt"/>
              </a:rPr>
              <a:t>Companies engaging DLRIs to undertake “qualifying R&amp;D activities” may claim enhanced tax deduction for the payments made</a:t>
            </a:r>
            <a:endParaRPr lang="zh-TW" altLang="en-US" sz="16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>
                <a:latin typeface="+mn-lt"/>
              </a:rPr>
              <a:t>If a “local institution” becomes a DLRI </a:t>
            </a:r>
            <a:r>
              <a:rPr lang="en-US" altLang="zh-TW" sz="1600" u="sng" dirty="0">
                <a:latin typeface="+mn-lt"/>
              </a:rPr>
              <a:t>within six months</a:t>
            </a:r>
            <a:r>
              <a:rPr lang="en-US" altLang="zh-TW" sz="1600" dirty="0">
                <a:latin typeface="+mn-lt"/>
              </a:rPr>
              <a:t> after payments were made by an enterprise, the enterprise may claim enhanced tax deduction in respect of such payments</a:t>
            </a: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>
                <a:latin typeface="+mn-lt"/>
              </a:rPr>
              <a:t>The eligible applicant shall be an institute, association, </a:t>
            </a:r>
            <a:r>
              <a:rPr lang="en-US" altLang="zh-TW" sz="1600" dirty="0" err="1">
                <a:latin typeface="+mn-lt"/>
              </a:rPr>
              <a:t>organisation</a:t>
            </a:r>
            <a:r>
              <a:rPr lang="en-US" altLang="zh-TW" sz="1600" dirty="0">
                <a:latin typeface="+mn-lt"/>
              </a:rPr>
              <a:t> or corporation that is incorporated or formed according to relevant Laws of HK</a:t>
            </a:r>
            <a:endParaRPr lang="zh-TW" altLang="en-US" sz="16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800" dirty="0">
              <a:latin typeface="+mn-lt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+mn-lt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246" dirty="0">
              <a:solidFill>
                <a:schemeClr val="tx2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82849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692696" y="2067694"/>
            <a:ext cx="5455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en-US" altLang="zh-TW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Application Procedures</a:t>
            </a:r>
            <a:endParaRPr lang="zh-TW" altLang="zh-TW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3333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800100" y="1394818"/>
            <a:ext cx="5218510" cy="510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1750" lvl="1" indent="0" algn="just" eaLnBrk="1" hangingPunct="1">
              <a:buNone/>
              <a:defRPr/>
            </a:pPr>
            <a:endParaRPr lang="en-US" altLang="zh-TW" sz="1125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 bwMode="auto">
          <a:xfrm>
            <a:off x="332656" y="339502"/>
            <a:ext cx="6027660" cy="4157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0"/>
              </a:spcAft>
              <a:buNone/>
            </a:pPr>
            <a:r>
              <a:rPr kumimoji="1" lang="en-US" altLang="zh-TW" sz="2000" b="1" dirty="0">
                <a:solidFill>
                  <a:schemeClr val="tx1"/>
                </a:solidFill>
                <a:latin typeface="+mj-lt"/>
                <a:ea typeface="新細明體" pitchFamily="18" charset="-120"/>
              </a:rPr>
              <a:t>Application for Designation as DLRIs</a:t>
            </a:r>
            <a:endParaRPr kumimoji="1" lang="zh-TW" altLang="zh-TW" sz="2000" b="1" dirty="0">
              <a:solidFill>
                <a:schemeClr val="tx1"/>
              </a:solidFill>
              <a:latin typeface="+mj-lt"/>
              <a:ea typeface="新細明體" pitchFamily="18" charset="-120"/>
            </a:endParaRPr>
          </a:p>
          <a:p>
            <a:pPr marL="200025" indent="-200025" eaLnBrk="1" hangingPunct="1">
              <a:buNone/>
              <a:defRPr/>
            </a:pPr>
            <a:endParaRPr kumimoji="1" lang="en-US" altLang="zh-TW" sz="1400" b="1" dirty="0">
              <a:solidFill>
                <a:schemeClr val="tx1"/>
              </a:solidFill>
            </a:endParaRPr>
          </a:p>
          <a:p>
            <a:pPr marL="200025" indent="-200025" eaLnBrk="1" hangingPunct="1">
              <a:buNone/>
              <a:defRPr/>
            </a:pPr>
            <a:endParaRPr kumimoji="1" lang="en-US" altLang="zh-TW" sz="1400" b="1" dirty="0">
              <a:solidFill>
                <a:schemeClr val="tx1"/>
              </a:solidFill>
            </a:endParaRPr>
          </a:p>
          <a:p>
            <a:pPr marL="285750" lvl="1" indent="-285750" algn="just" eaLnBrk="1" hangingPunct="1">
              <a:buClrTx/>
              <a:buSzPct val="80000"/>
              <a:buFont typeface="Wingdings" panose="05000000000000000000" pitchFamily="2" charset="2"/>
              <a:buChar char="l"/>
              <a:defRPr/>
            </a:pPr>
            <a:r>
              <a:rPr kumimoji="1" lang="en-US" altLang="zh-TW" sz="1800" dirty="0">
                <a:solidFill>
                  <a:schemeClr val="tx1"/>
                </a:solidFill>
                <a:ea typeface="新細明體" pitchFamily="18" charset="-120"/>
              </a:rPr>
              <a:t>ITC started to accept applications for designation as DLRIs on 31 January 2019</a:t>
            </a:r>
          </a:p>
          <a:p>
            <a:pPr marL="0" lvl="1" indent="0" eaLnBrk="1" hangingPunct="1">
              <a:buClrTx/>
              <a:buSzPct val="80000"/>
              <a:buNone/>
              <a:defRPr/>
            </a:pPr>
            <a:endParaRPr kumimoji="1" lang="en-US" altLang="zh-TW" sz="1800" dirty="0">
              <a:solidFill>
                <a:schemeClr val="tx1"/>
              </a:solidFill>
              <a:ea typeface="新細明體" pitchFamily="18" charset="-120"/>
            </a:endParaRPr>
          </a:p>
          <a:p>
            <a:pPr marL="285750" lvl="1" indent="-285750" algn="just" eaLnBrk="1" hangingPunct="1">
              <a:buClrTx/>
              <a:buSzPct val="80000"/>
              <a:buFont typeface="Wingdings" panose="05000000000000000000" pitchFamily="2" charset="2"/>
              <a:buChar char="l"/>
              <a:defRPr/>
            </a:pPr>
            <a:r>
              <a:rPr kumimoji="1" lang="en-US" altLang="zh-TW" sz="1800" dirty="0">
                <a:solidFill>
                  <a:schemeClr val="tx1"/>
                </a:solidFill>
                <a:ea typeface="新細明體" pitchFamily="18" charset="-120"/>
              </a:rPr>
              <a:t>Application open all year round</a:t>
            </a:r>
          </a:p>
          <a:p>
            <a:pPr marL="0" lvl="1" indent="0" eaLnBrk="1" hangingPunct="1">
              <a:buClrTx/>
              <a:buNone/>
              <a:defRPr/>
            </a:pPr>
            <a:endParaRPr kumimoji="1" lang="en-US" altLang="zh-TW" sz="1800" dirty="0">
              <a:solidFill>
                <a:schemeClr val="tx1"/>
              </a:solidFill>
              <a:ea typeface="新細明體" pitchFamily="18" charset="-120"/>
            </a:endParaRPr>
          </a:p>
          <a:p>
            <a:pPr marL="285750" lvl="1" indent="-285750" eaLnBrk="1" hangingPunct="1">
              <a:buClrTx/>
              <a:buSzPct val="80000"/>
              <a:buFont typeface="Wingdings" panose="05000000000000000000" pitchFamily="2" charset="2"/>
              <a:buChar char="l"/>
              <a:defRPr/>
            </a:pPr>
            <a:r>
              <a:rPr kumimoji="1" lang="en-US" altLang="zh-TW" sz="1800" dirty="0">
                <a:solidFill>
                  <a:schemeClr val="tx1"/>
                </a:solidFill>
                <a:ea typeface="新細明體" pitchFamily="18" charset="-120"/>
              </a:rPr>
              <a:t>Details of application procedures and assessment criteria available from ITC website (</a:t>
            </a:r>
            <a:r>
              <a:rPr lang="en-US" altLang="zh-TW" sz="1800" dirty="0">
                <a:solidFill>
                  <a:srgbClr val="0070C0"/>
                </a:solidFill>
              </a:rPr>
              <a:t>https://www.itc.gov.hk/en/fund_app/dlri/dlri.html</a:t>
            </a:r>
            <a:r>
              <a:rPr kumimoji="1" lang="en-US" altLang="zh-TW" sz="1800" dirty="0">
                <a:solidFill>
                  <a:schemeClr val="tx1"/>
                </a:solidFill>
                <a:ea typeface="新細明體" pitchFamily="18" charset="-120"/>
              </a:rPr>
              <a:t>)</a:t>
            </a:r>
          </a:p>
          <a:p>
            <a:pPr marL="285750" lvl="1" indent="-285750" eaLnBrk="1" hangingPunct="1">
              <a:buClrTx/>
              <a:buFont typeface="Wingdings" panose="05000000000000000000" pitchFamily="2" charset="2"/>
              <a:buChar char="l"/>
              <a:defRPr/>
            </a:pP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0" lvl="1" indent="0" eaLnBrk="1" hangingPunct="1">
              <a:buClrTx/>
              <a:buNone/>
              <a:defRPr/>
            </a:pP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0" lvl="1" indent="0" eaLnBrk="1" hangingPunct="1">
              <a:buClrTx/>
              <a:buNone/>
              <a:defRPr/>
            </a:pP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268288" lvl="1" indent="0" algn="just" eaLnBrk="1" hangingPunct="1">
              <a:buClrTx/>
              <a:buNone/>
              <a:defRPr/>
            </a:pPr>
            <a:endParaRPr lang="en-US" altLang="zh-TW" sz="1400" dirty="0">
              <a:solidFill>
                <a:schemeClr val="tx1"/>
              </a:solidFill>
            </a:endParaRPr>
          </a:p>
          <a:p>
            <a:pPr marL="0" lvl="1" indent="0" algn="just" eaLnBrk="1" hangingPunct="1">
              <a:buClrTx/>
              <a:buNone/>
              <a:defRPr/>
            </a:pPr>
            <a:endParaRPr lang="en-US" altLang="zh-TW" sz="1400" dirty="0">
              <a:solidFill>
                <a:schemeClr val="tx1"/>
              </a:solidFill>
            </a:endParaRPr>
          </a:p>
          <a:p>
            <a:pPr marL="285750" lvl="1" indent="-285750" algn="just" eaLnBrk="1" hangingPunct="1">
              <a:buClrTx/>
              <a:buFont typeface="Wingdings" panose="05000000000000000000" pitchFamily="2" charset="2"/>
              <a:buChar char="l"/>
              <a:defRPr/>
            </a:pPr>
            <a:endParaRPr lang="en-US" altLang="zh-TW" sz="1400" dirty="0">
              <a:solidFill>
                <a:schemeClr val="tx1"/>
              </a:solidFill>
            </a:endParaRPr>
          </a:p>
          <a:p>
            <a:pPr marL="285750" lvl="1" indent="-285750" algn="just" eaLnBrk="1" hangingPunct="1">
              <a:buClrTx/>
              <a:buFont typeface="Wingdings" panose="05000000000000000000" pitchFamily="2" charset="2"/>
              <a:buChar char="l"/>
              <a:defRPr/>
            </a:pPr>
            <a:endParaRPr lang="en-US" altLang="zh-TW" sz="1400" dirty="0">
              <a:solidFill>
                <a:schemeClr val="tx1"/>
              </a:solidFill>
            </a:endParaRPr>
          </a:p>
          <a:p>
            <a:pPr marL="0" lvl="1" indent="0" algn="just" eaLnBrk="1" hangingPunct="1">
              <a:buNone/>
              <a:defRPr/>
            </a:pPr>
            <a:r>
              <a:rPr lang="en-US" altLang="zh-TW" sz="1400" dirty="0">
                <a:solidFill>
                  <a:schemeClr val="tx1"/>
                </a:solidFill>
              </a:rPr>
              <a:t>     </a:t>
            </a:r>
          </a:p>
          <a:p>
            <a:pPr marL="0" lvl="1" indent="0" algn="just" eaLnBrk="1" hangingPunct="1">
              <a:buNone/>
              <a:defRPr/>
            </a:pPr>
            <a:endParaRPr lang="en-US" altLang="zh-TW" sz="1400" dirty="0">
              <a:solidFill>
                <a:schemeClr val="tx1"/>
              </a:solidFill>
            </a:endParaRPr>
          </a:p>
          <a:p>
            <a:pPr marL="141750" lvl="1" indent="0" algn="just" eaLnBrk="1" hangingPunct="1">
              <a:spcAft>
                <a:spcPts val="0"/>
              </a:spcAft>
              <a:buNone/>
              <a:defRPr/>
            </a:pPr>
            <a:endParaRPr lang="en-US" altLang="zh-TW" sz="1013" dirty="0"/>
          </a:p>
          <a:p>
            <a:pPr marL="141750" lvl="1" indent="0" algn="just" eaLnBrk="1" hangingPunct="1">
              <a:spcAft>
                <a:spcPts val="0"/>
              </a:spcAft>
              <a:buNone/>
              <a:defRPr/>
            </a:pPr>
            <a:endParaRPr lang="en-US" altLang="zh-TW" sz="1013" dirty="0"/>
          </a:p>
          <a:p>
            <a:pPr marL="141750" lvl="1" indent="0" algn="just" eaLnBrk="1" hangingPunct="1">
              <a:spcAft>
                <a:spcPts val="0"/>
              </a:spcAft>
              <a:buNone/>
              <a:defRPr/>
            </a:pPr>
            <a:endParaRPr lang="en-US" altLang="zh-TW" sz="1013" dirty="0"/>
          </a:p>
          <a:p>
            <a:pPr marL="141750" lvl="1" indent="0" algn="just" eaLnBrk="1" hangingPunct="1">
              <a:spcAft>
                <a:spcPts val="0"/>
              </a:spcAft>
              <a:buNone/>
              <a:defRPr/>
            </a:pPr>
            <a:endParaRPr lang="en-US" altLang="zh-TW" sz="1013" dirty="0"/>
          </a:p>
          <a:p>
            <a:pPr marL="0" lvl="1" indent="0" algn="just" eaLnBrk="1" hangingPunct="1">
              <a:buNone/>
              <a:defRPr/>
            </a:pPr>
            <a:endParaRPr lang="en-US" altLang="zh-TW" sz="1125" dirty="0"/>
          </a:p>
          <a:p>
            <a:pPr marL="141750" lvl="1" indent="0" algn="just" eaLnBrk="1" hangingPunct="1">
              <a:buNone/>
              <a:defRPr/>
            </a:pPr>
            <a:endParaRPr lang="en-US" altLang="zh-TW" sz="1125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1921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332656" y="339502"/>
            <a:ext cx="5743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kumimoji="1" lang="en-US" altLang="zh-TW" sz="2000" b="1" dirty="0">
                <a:latin typeface="+mj-lt"/>
                <a:ea typeface="新細明體" pitchFamily="18" charset="-120"/>
              </a:rPr>
              <a:t>Application Procedure</a:t>
            </a:r>
            <a:endParaRPr kumimoji="1" lang="zh-TW" altLang="zh-TW" sz="2000" b="1" dirty="0">
              <a:latin typeface="+mj-lt"/>
              <a:ea typeface="新細明體" pitchFamily="18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696" y="915567"/>
            <a:ext cx="4968552" cy="397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22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7" y="352645"/>
            <a:ext cx="5904656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>
                <a:latin typeface="+mj-lt"/>
              </a:rPr>
              <a:t>Application Procedure (Cont’d)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>
              <a:latin typeface="Arial 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</a:rPr>
              <a:t>Applications shall include</a:t>
            </a:r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</a:rPr>
              <a:t>a duly completed and signed </a:t>
            </a:r>
            <a:r>
              <a:rPr lang="en-US" altLang="zh-TW" sz="1700" b="1" dirty="0">
                <a:latin typeface="Arial" panose="020B0604020202020204" pitchFamily="34" charset="0"/>
                <a:cs typeface="Arial" panose="020B0604020202020204" pitchFamily="34" charset="0"/>
              </a:rPr>
              <a:t>Application Form</a:t>
            </a:r>
            <a:endParaRPr lang="en-US" altLang="zh-HK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en-US" altLang="zh-TW" sz="1700" b="1" dirty="0">
                <a:latin typeface="Arial" panose="020B0604020202020204" pitchFamily="34" charset="0"/>
                <a:cs typeface="Arial" panose="020B0604020202020204" pitchFamily="34" charset="0"/>
              </a:rPr>
              <a:t>all the required supporting documents as listed in the checklist</a:t>
            </a:r>
            <a:endParaRPr lang="en-US" altLang="zh-HK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0238" lvl="2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</a:pPr>
            <a:endParaRPr lang="en-US" altLang="zh-TW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2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</a:rPr>
              <a:t>Applications can be submitted by </a:t>
            </a:r>
            <a:r>
              <a:rPr lang="en-US" altLang="zh-TW" sz="1700" u="sng" dirty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</a:rPr>
              <a:t> of the following ways:</a:t>
            </a:r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</a:rPr>
              <a:t>By Online form</a:t>
            </a:r>
            <a:r>
              <a:rPr lang="zh-HK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HK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</a:rPr>
              <a:t>through “</a:t>
            </a: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GovHK</a:t>
            </a: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altLang="zh-HK" sz="1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en-US" altLang="zh-HK" sz="1700" dirty="0">
                <a:latin typeface="Arial" panose="020B0604020202020204" pitchFamily="34" charset="0"/>
                <a:cs typeface="Arial" panose="020B0604020202020204" pitchFamily="34" charset="0"/>
              </a:rPr>
              <a:t>By Email (Electronic Submission)</a:t>
            </a:r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</a:rPr>
              <a:t>By Post or In Person</a:t>
            </a:r>
          </a:p>
          <a:p>
            <a:pPr marL="895350" lvl="2" indent="-265113" algn="just" eaLnBrk="1" hangingPunct="1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</a:rPr>
              <a:t>	(either hard copies or electronic copies stored in electronic device)</a:t>
            </a:r>
            <a:endParaRPr lang="zh-TW" alt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HK" sz="1800" dirty="0"/>
          </a:p>
          <a:p>
            <a:pPr marL="285750" lvl="2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HK" sz="1800" dirty="0"/>
          </a:p>
          <a:p>
            <a:pPr marL="285750" lvl="2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dirty="0"/>
          </a:p>
          <a:p>
            <a:pPr marL="285750" lvl="2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dirty="0"/>
          </a:p>
          <a:p>
            <a:pPr marL="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br>
              <a:rPr lang="en-US" altLang="zh-TW" dirty="0">
                <a:latin typeface="+mn-lt"/>
              </a:rPr>
            </a:br>
            <a:endParaRPr lang="en-US" altLang="zh-TW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5291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548680" y="2067694"/>
            <a:ext cx="5743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en-US" altLang="zh-TW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 of Applications</a:t>
            </a:r>
            <a:endParaRPr lang="zh-TW" altLang="zh-TW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442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9258</TotalTime>
  <Words>1241</Words>
  <Application>Microsoft Office PowerPoint</Application>
  <PresentationFormat>自訂</PresentationFormat>
  <Paragraphs>250</Paragraphs>
  <Slides>23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1" baseType="lpstr">
      <vt:lpstr>Arial </vt:lpstr>
      <vt:lpstr>新細明體</vt:lpstr>
      <vt:lpstr>Arial</vt:lpstr>
      <vt:lpstr>Calibri</vt:lpstr>
      <vt:lpstr>Candara</vt:lpstr>
      <vt:lpstr>Wingdings</vt:lpstr>
      <vt:lpstr>Office 佈景主題</vt:lpstr>
      <vt:lpstr>文件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Edward Lai</cp:lastModifiedBy>
  <cp:revision>1374</cp:revision>
  <cp:lastPrinted>2019-04-24T03:17:54Z</cp:lastPrinted>
  <dcterms:created xsi:type="dcterms:W3CDTF">2016-11-18T08:42:41Z</dcterms:created>
  <dcterms:modified xsi:type="dcterms:W3CDTF">2025-09-10T02:54:21Z</dcterms:modified>
  <cp:contentStatus/>
</cp:coreProperties>
</file>